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21"/>
  </p:notesMasterIdLst>
  <p:handoutMasterIdLst>
    <p:handoutMasterId r:id="rId22"/>
  </p:handoutMasterIdLst>
  <p:sldIdLst>
    <p:sldId id="368" r:id="rId8"/>
    <p:sldId id="376" r:id="rId9"/>
    <p:sldId id="378" r:id="rId10"/>
    <p:sldId id="377" r:id="rId11"/>
    <p:sldId id="369" r:id="rId12"/>
    <p:sldId id="379" r:id="rId13"/>
    <p:sldId id="380" r:id="rId14"/>
    <p:sldId id="372" r:id="rId15"/>
    <p:sldId id="370" r:id="rId16"/>
    <p:sldId id="374" r:id="rId17"/>
    <p:sldId id="373" r:id="rId18"/>
    <p:sldId id="375" r:id="rId19"/>
    <p:sldId id="381" r:id="rId20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376"/>
            <p14:sldId id="378"/>
            <p14:sldId id="377"/>
            <p14:sldId id="369"/>
            <p14:sldId id="379"/>
            <p14:sldId id="380"/>
            <p14:sldId id="372"/>
            <p14:sldId id="370"/>
            <p14:sldId id="374"/>
            <p14:sldId id="373"/>
            <p14:sldId id="375"/>
            <p14:sldId id="381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C4C4C4"/>
    <a:srgbClr val="FFFFFF"/>
    <a:srgbClr val="D9D9D9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7" autoAdjust="0"/>
    <p:restoredTop sz="93294" autoAdjust="0"/>
  </p:normalViewPr>
  <p:slideViewPr>
    <p:cSldViewPr snapToGrid="0">
      <p:cViewPr varScale="1">
        <p:scale>
          <a:sx n="148" d="100"/>
          <a:sy n="148" d="100"/>
        </p:scale>
        <p:origin x="8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2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11379"/>
            <a:ext cx="265176" cy="110800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7602366" y="4807344"/>
            <a:ext cx="1121969" cy="1384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Donald F. Ferguson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12/12/17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64002" y="4789484"/>
            <a:ext cx="4370250" cy="267766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900" dirty="0" smtClean="0"/>
              <a:t>Experience and Lessons from Building and</a:t>
            </a:r>
            <a:r>
              <a:rPr lang="en-US" sz="900" baseline="0" dirty="0" smtClean="0"/>
              <a:t> </a:t>
            </a:r>
            <a:r>
              <a:rPr lang="en-US" sz="900" dirty="0" smtClean="0"/>
              <a:t>Teaching a </a:t>
            </a:r>
            <a:r>
              <a:rPr lang="en-US" sz="900" dirty="0" err="1" smtClean="0"/>
              <a:t>Serverless</a:t>
            </a:r>
            <a:r>
              <a:rPr lang="en-US" sz="900" dirty="0" smtClean="0"/>
              <a:t> Solution</a:t>
            </a:r>
            <a:endParaRPr lang="en-US" sz="900" i="1" strike="sngStrike" dirty="0" smtClean="0"/>
          </a:p>
          <a:p>
            <a:pPr>
              <a:lnSpc>
                <a:spcPct val="120000"/>
              </a:lnSpc>
            </a:pPr>
            <a:r>
              <a:rPr lang="en-US" sz="700" i="1" dirty="0" smtClean="0"/>
              <a:t>Second International Workshop on </a:t>
            </a:r>
            <a:r>
              <a:rPr lang="en-US" sz="700" i="1" dirty="0" err="1" smtClean="0"/>
              <a:t>Serverless</a:t>
            </a:r>
            <a:r>
              <a:rPr lang="en-US" sz="700" i="1" dirty="0" smtClean="0"/>
              <a:t> Computing (</a:t>
            </a:r>
            <a:r>
              <a:rPr lang="en-US" sz="700" i="1" dirty="0" err="1" smtClean="0"/>
              <a:t>WoSC</a:t>
            </a:r>
            <a:r>
              <a:rPr lang="en-US" sz="700" i="1" dirty="0" smtClean="0"/>
              <a:t>) 2017,ACM/IFIP/USENIX Middleware 2017</a:t>
            </a:r>
            <a:endParaRPr lang="en-US" sz="700" i="1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12/12/17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12/12/17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12/12/17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12/12/17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603896"/>
          </a:xfrm>
        </p:spPr>
        <p:txBody>
          <a:bodyPr>
            <a:normAutofit/>
          </a:bodyPr>
          <a:lstStyle/>
          <a:p>
            <a:r>
              <a:rPr lang="en-US" sz="2000" dirty="0"/>
              <a:t>Experience and Lessons from </a:t>
            </a:r>
            <a:r>
              <a:rPr lang="en-US" sz="2000" dirty="0" smtClean="0"/>
              <a:t>Building and</a:t>
            </a:r>
            <a:br>
              <a:rPr lang="en-US" sz="2000" dirty="0" smtClean="0"/>
            </a:br>
            <a:r>
              <a:rPr lang="en-US" sz="2000" dirty="0" smtClean="0"/>
              <a:t>Teaching a </a:t>
            </a:r>
            <a:r>
              <a:rPr lang="en-US" sz="2000" dirty="0" err="1" smtClean="0"/>
              <a:t>Serverless</a:t>
            </a:r>
            <a:r>
              <a:rPr lang="en-US" sz="2000" dirty="0" smtClean="0"/>
              <a:t> Solution</a:t>
            </a:r>
            <a:br>
              <a:rPr lang="en-US" sz="2000" dirty="0" smtClean="0"/>
            </a:br>
            <a:endParaRPr lang="en-US" sz="2000" i="1" strike="sngStrike" dirty="0"/>
          </a:p>
          <a:p>
            <a:pPr>
              <a:lnSpc>
                <a:spcPct val="120000"/>
              </a:lnSpc>
            </a:pPr>
            <a:r>
              <a:rPr lang="en-US" sz="1600" i="1" dirty="0"/>
              <a:t>Second International Workshop on </a:t>
            </a:r>
            <a:r>
              <a:rPr lang="en-US" sz="1600" i="1" dirty="0" err="1"/>
              <a:t>Serverless</a:t>
            </a:r>
            <a:r>
              <a:rPr lang="en-US" sz="1600" i="1" dirty="0"/>
              <a:t> Computing (</a:t>
            </a:r>
            <a:r>
              <a:rPr lang="en-US" sz="1600" i="1" dirty="0" err="1"/>
              <a:t>WoSC</a:t>
            </a:r>
            <a:r>
              <a:rPr lang="en-US" sz="1600" i="1" dirty="0"/>
              <a:t>) </a:t>
            </a:r>
            <a:r>
              <a:rPr lang="en-US" sz="1600" i="1" dirty="0" smtClean="0"/>
              <a:t>2017,</a:t>
            </a:r>
            <a:br>
              <a:rPr lang="en-US" sz="1600" i="1" dirty="0" smtClean="0"/>
            </a:br>
            <a:r>
              <a:rPr lang="en-US" sz="1600" i="1" dirty="0"/>
              <a:t>ACM/IFIP/USENIX Middleware 2017</a:t>
            </a:r>
          </a:p>
          <a:p>
            <a:pPr>
              <a:lnSpc>
                <a:spcPct val="120000"/>
              </a:lnSpc>
            </a:pPr>
            <a:endParaRPr lang="en-US" sz="1800" i="1" strike="sngStrike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9803" y="3203890"/>
            <a:ext cx="5938908" cy="809698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 smtClean="0"/>
              <a:t>Donald F. Ferguson</a:t>
            </a:r>
          </a:p>
          <a:p>
            <a:r>
              <a:rPr lang="en-US" sz="1400" dirty="0" smtClean="0"/>
              <a:t>Adjunct Professor, Dept. of Computer Science, Columbia University</a:t>
            </a:r>
            <a:endParaRPr lang="en-US" sz="1400" dirty="0"/>
          </a:p>
          <a:p>
            <a:r>
              <a:rPr lang="en-US" sz="1400" dirty="0" smtClean="0"/>
              <a:t>Co-founder and CTO, </a:t>
            </a:r>
            <a:r>
              <a:rPr lang="en-US" sz="1400" dirty="0" err="1" smtClean="0"/>
              <a:t>Sparq</a:t>
            </a:r>
            <a:r>
              <a:rPr lang="en-US" sz="1400" dirty="0" smtClean="0"/>
              <a:t> TV</a:t>
            </a:r>
          </a:p>
          <a:p>
            <a:r>
              <a:rPr lang="en-US" sz="1400" dirty="0" err="1" smtClean="0"/>
              <a:t>dff@cs.columbia.edu</a:t>
            </a:r>
            <a:r>
              <a:rPr lang="en-US" sz="1400" dirty="0" smtClean="0"/>
              <a:t>,  </a:t>
            </a:r>
            <a:r>
              <a:rPr lang="en-US" sz="1400" dirty="0" err="1" smtClean="0"/>
              <a:t>donald.ferguson@seeka.tv</a:t>
            </a:r>
            <a:r>
              <a:rPr lang="en-US" sz="1400" dirty="0" smtClean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637097"/>
          </a:xfrm>
        </p:spPr>
        <p:txBody>
          <a:bodyPr/>
          <a:lstStyle/>
          <a:p>
            <a:r>
              <a:rPr lang="en-US" dirty="0" smtClean="0"/>
              <a:t>E6998 </a:t>
            </a:r>
            <a:r>
              <a:rPr lang="mr-IN" dirty="0" smtClean="0"/>
              <a:t>–</a:t>
            </a:r>
            <a:r>
              <a:rPr lang="en-US" dirty="0" smtClean="0"/>
              <a:t> Microservice and Cloud Applications</a:t>
            </a:r>
            <a:br>
              <a:rPr lang="en-US" dirty="0" smtClean="0"/>
            </a:br>
            <a:r>
              <a:rPr lang="en-US" sz="1800" dirty="0" smtClean="0"/>
              <a:t>Component Model</a:t>
            </a:r>
            <a:endParaRPr lang="en-US" dirty="0"/>
          </a:p>
        </p:txBody>
      </p:sp>
      <p:pic>
        <p:nvPicPr>
          <p:cNvPr id="5122" name="Picture 2" descr="https://documents.lucidchart.com/documents/145b853f-e27b-4ddb-97e4-3e673aa02225/pages/I~Ozs.6FmK.E?a=4127&amp;x=225&amp;y=105&amp;w=1210&amp;h=768&amp;store=1&amp;accept=image%2F*&amp;auth=LCA%20c1017db53db63d5bded799324e387a4b54415136-ts%3D15129362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492" y="937647"/>
            <a:ext cx="5802446" cy="368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504792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 </a:t>
            </a:r>
            <a:r>
              <a:rPr lang="mr-IN" dirty="0" smtClean="0"/>
              <a:t>–</a:t>
            </a:r>
            <a:r>
              <a:rPr lang="en-US" dirty="0" smtClean="0"/>
              <a:t> Generic Lambda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1" y="652136"/>
            <a:ext cx="6402421" cy="413501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69994" y="1532965"/>
            <a:ext cx="880782" cy="605117"/>
          </a:xfrm>
          <a:prstGeom prst="roundRect">
            <a:avLst/>
          </a:prstGeom>
          <a:solidFill>
            <a:schemeClr val="accent1">
              <a:alpha val="38000"/>
            </a:schemeClr>
          </a:solidFill>
          <a:ln w="381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570590" y="3097039"/>
            <a:ext cx="795310" cy="546396"/>
          </a:xfrm>
          <a:prstGeom prst="roundRect">
            <a:avLst/>
          </a:prstGeom>
          <a:solidFill>
            <a:schemeClr val="accent1">
              <a:alpha val="38000"/>
            </a:schemeClr>
          </a:solidFill>
          <a:ln w="381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46491" y="1532965"/>
            <a:ext cx="880782" cy="605117"/>
          </a:xfrm>
          <a:prstGeom prst="roundRect">
            <a:avLst/>
          </a:prstGeom>
          <a:solidFill>
            <a:srgbClr val="FF0000">
              <a:alpha val="38000"/>
            </a:srgbClr>
          </a:solidFill>
          <a:ln w="381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5900" y="122368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Options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In zip file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Separate Lambda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err="1" smtClean="0">
                <a:latin typeface="+mn-lt"/>
              </a:rPr>
              <a:t>Config</a:t>
            </a:r>
            <a:r>
              <a:rPr lang="en-US" sz="1800" dirty="0" smtClean="0">
                <a:latin typeface="+mn-lt"/>
              </a:rPr>
              <a:t> info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Added to Lambda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err="1" smtClean="0">
                <a:latin typeface="+mn-lt"/>
              </a:rPr>
              <a:t>Env</a:t>
            </a:r>
            <a:r>
              <a:rPr lang="en-US" sz="1800" dirty="0" smtClean="0">
                <a:latin typeface="+mn-lt"/>
              </a:rPr>
              <a:t> Variable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From S3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37210" y="2410842"/>
            <a:ext cx="958786" cy="1232593"/>
          </a:xfrm>
          <a:prstGeom prst="roundRect">
            <a:avLst/>
          </a:prstGeom>
          <a:solidFill>
            <a:srgbClr val="00B050">
              <a:alpha val="38000"/>
            </a:srgbClr>
          </a:solidFill>
          <a:ln w="381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94534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</a:t>
            </a:r>
            <a:r>
              <a:rPr lang="en-US" dirty="0" smtClean="0"/>
              <a:t>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72861"/>
            <a:ext cx="8267140" cy="404578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 smtClean="0"/>
              <a:t>Serverless</a:t>
            </a:r>
            <a:r>
              <a:rPr lang="en-US" dirty="0" smtClean="0"/>
              <a:t> </a:t>
            </a:r>
            <a:r>
              <a:rPr lang="en-US" dirty="0" smtClean="0"/>
              <a:t>is much more than Lambda functions/function.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Think of the environment the way I drew it. A bunch of icons.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If you can configure and program with a web browser, and you do not manage hardware, SW, upgrade, etc. </a:t>
            </a:r>
            <a:r>
              <a:rPr lang="en-US" dirty="0" smtClean="0">
                <a:sym typeface="Wingdings"/>
              </a:rPr>
              <a:t> It is </a:t>
            </a:r>
            <a:r>
              <a:rPr lang="en-US" dirty="0" err="1" smtClean="0">
                <a:sym typeface="Wingdings"/>
              </a:rPr>
              <a:t>serverless</a:t>
            </a:r>
            <a:r>
              <a:rPr lang="en-US" dirty="0" smtClean="0">
                <a:sym typeface="Wingdings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The environment is like a massive programmable wiki of /URLs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Productivity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There is significant productivity, especially initially, by eliminating all HW and SW server configuration and management.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The stateless model becomes incredibly productive but requires evolving from a more traditional microservice/service/application model to a event-function-event model.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There are a lot of subtle configuration settings and interactions between elements, and this is within a single environment. Azure-IBM-Google-AWS-</a:t>
            </a:r>
            <a:r>
              <a:rPr lang="mr-IN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 terrifies me</a:t>
            </a:r>
            <a:r>
              <a:rPr lang="en-US" dirty="0" smtClean="0">
                <a:sym typeface="Wingdings"/>
              </a:rPr>
              <a:t>.</a:t>
            </a:r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45779329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81486"/>
            <a:ext cx="8267140" cy="383375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Service </a:t>
            </a:r>
            <a:r>
              <a:rPr lang="en-US" dirty="0">
                <a:sym typeface="Wingdings"/>
              </a:rPr>
              <a:t>composition, even with SWF and Step Functions, is too tedious</a:t>
            </a:r>
            <a:r>
              <a:rPr lang="en-US" dirty="0" smtClean="0">
                <a:sym typeface="Wingdings"/>
              </a:rPr>
              <a:t>. There are three, inherently graphical approaches to composition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Structure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Data/event flow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Control flow</a:t>
            </a:r>
          </a:p>
          <a:p>
            <a:pPr marL="350837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ym typeface="Wingdings"/>
              </a:rPr>
              <a:t>These are scattered all over the place in code, service </a:t>
            </a:r>
            <a:r>
              <a:rPr lang="en-US" dirty="0" err="1" smtClean="0">
                <a:sym typeface="Wingdings"/>
              </a:rPr>
              <a:t>configs</a:t>
            </a:r>
            <a:r>
              <a:rPr lang="en-US" dirty="0" smtClean="0">
                <a:sym typeface="Wingdings"/>
              </a:rPr>
              <a:t>, </a:t>
            </a:r>
            <a:r>
              <a:rPr lang="mr-IN" dirty="0" smtClean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 smtClean="0">
                <a:sym typeface="Wingdings"/>
              </a:rPr>
              <a:t>Serverless</a:t>
            </a:r>
            <a:r>
              <a:rPr lang="en-US" dirty="0" smtClean="0">
                <a:sym typeface="Wingdings"/>
              </a:rPr>
              <a:t>/functional systems are evolving to a pattern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(“URI”, “Verb”, data)  function. The function can be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Lambda function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 smtClean="0">
                <a:sym typeface="Wingdings"/>
              </a:rPr>
              <a:t>CloudFront</a:t>
            </a:r>
            <a:r>
              <a:rPr lang="en-US" dirty="0" smtClean="0">
                <a:sym typeface="Wingdings"/>
              </a:rPr>
              <a:t> “executing” based on configuration information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API Gateway running integrations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etc.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But, there is no way to think about the environment this way.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Bunch of point editors.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Limited support for dynamic binding based on properties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End-to-end correlation of request flows.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ym typeface="Wingdings"/>
              </a:rPr>
              <a:t>Performance/availability root causes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36037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800" y="118766"/>
            <a:ext cx="3564398" cy="20080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" y="94888"/>
            <a:ext cx="3226264" cy="203189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" y="2286000"/>
            <a:ext cx="3181629" cy="19679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311" y="2648309"/>
            <a:ext cx="3902654" cy="1854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610" y="3175598"/>
            <a:ext cx="518663" cy="51866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7561965" y="3434930"/>
            <a:ext cx="736645" cy="140726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736" y="1207699"/>
            <a:ext cx="1137537" cy="54060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9" idx="2"/>
          </p:cNvCxnSpPr>
          <p:nvPr/>
        </p:nvCxnSpPr>
        <p:spPr>
          <a:xfrm flipV="1">
            <a:off x="7561965" y="1748301"/>
            <a:ext cx="686540" cy="1521652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7714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800" y="118766"/>
            <a:ext cx="3564398" cy="20080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" y="94888"/>
            <a:ext cx="3226264" cy="203189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" y="2286000"/>
            <a:ext cx="3181629" cy="19679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311" y="2648309"/>
            <a:ext cx="3902654" cy="185469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610" y="3175598"/>
            <a:ext cx="518663" cy="51866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7561965" y="3434930"/>
            <a:ext cx="736645" cy="140726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736" y="1207699"/>
            <a:ext cx="1137537" cy="54060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1" name="Straight Arrow Connector 10"/>
          <p:cNvCxnSpPr>
            <a:endCxn id="9" idx="2"/>
          </p:cNvCxnSpPr>
          <p:nvPr/>
        </p:nvCxnSpPr>
        <p:spPr>
          <a:xfrm flipV="1">
            <a:off x="7561965" y="1748301"/>
            <a:ext cx="686540" cy="1521652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1209542" y="1407601"/>
            <a:ext cx="2064256" cy="400433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Viewing Catalog 101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181820" y="241540"/>
            <a:ext cx="1069674" cy="114733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668994" y="1607818"/>
            <a:ext cx="540548" cy="13371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</p:cNvCxnSpPr>
          <p:nvPr/>
        </p:nvCxnSpPr>
        <p:spPr>
          <a:xfrm flipH="1">
            <a:off x="462615" y="1808034"/>
            <a:ext cx="1779055" cy="187945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39268" y="3846703"/>
            <a:ext cx="2064256" cy="778911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Crowd Funding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Watch Lists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/>
            </a:r>
            <a:br>
              <a:rPr lang="en-US" sz="1400" dirty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etc.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096220" y="2956345"/>
            <a:ext cx="422693" cy="89035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003524" y="60234"/>
            <a:ext cx="2064256" cy="778911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Profile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Viewing History</a:t>
            </a:r>
            <a:r>
              <a:rPr lang="en-US" sz="1400" smtClean="0">
                <a:solidFill>
                  <a:schemeClr val="tx2"/>
                </a:solidFill>
                <a:latin typeface="+mn-lt"/>
              </a:rPr>
              <a:t/>
            </a:r>
            <a:br>
              <a:rPr lang="en-US" sz="1400" smtClean="0">
                <a:solidFill>
                  <a:schemeClr val="tx2"/>
                </a:solidFill>
                <a:latin typeface="+mn-lt"/>
              </a:rPr>
            </a:br>
            <a:r>
              <a:rPr lang="en-US" sz="1400" smtClean="0">
                <a:solidFill>
                  <a:schemeClr val="tx2"/>
                </a:solidFill>
                <a:latin typeface="+mn-lt"/>
              </a:rPr>
              <a:t>Comments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/>
            </a:r>
            <a:br>
              <a:rPr lang="en-US" sz="1400" dirty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etc.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795243" y="2792803"/>
            <a:ext cx="2064256" cy="920755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Individual Viewing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Watch Parties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Comments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/>
            </a:r>
            <a:br>
              <a:rPr lang="en-US" sz="1400" dirty="0">
                <a:solidFill>
                  <a:schemeClr val="tx2"/>
                </a:solidFill>
                <a:latin typeface="+mn-lt"/>
              </a:rPr>
            </a:br>
            <a:r>
              <a:rPr lang="en-US" sz="1400" dirty="0" err="1" smtClean="0">
                <a:solidFill>
                  <a:schemeClr val="tx2"/>
                </a:solidFill>
                <a:latin typeface="+mn-lt"/>
              </a:rPr>
              <a:t>etc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823235" y="2009955"/>
            <a:ext cx="2353229" cy="78425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823027" y="3401524"/>
            <a:ext cx="629323" cy="29273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797650" y="3426361"/>
            <a:ext cx="1833063" cy="620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24437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3" y="202506"/>
            <a:ext cx="7269353" cy="430263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321454" y="437791"/>
            <a:ext cx="3180812" cy="1304744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Create and manage content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View comments/shares on content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Analyze views, comments, SM, </a:t>
            </a:r>
            <a:r>
              <a:rPr lang="mr-IN" sz="1400" dirty="0" smtClean="0">
                <a:solidFill>
                  <a:schemeClr val="tx2"/>
                </a:solidFill>
                <a:latin typeface="+mn-lt"/>
              </a:rPr>
              <a:t>…</a:t>
            </a:r>
            <a:r>
              <a:rPr lang="en-US" sz="1400" dirty="0" smtClean="0">
                <a:solidFill>
                  <a:schemeClr val="tx2"/>
                </a:solidFill>
                <a:latin typeface="+mn-lt"/>
              </a:rPr>
              <a:t/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Generate pluggable player placements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141913165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documents.lucidchart.com/documents/fed86d02-ce6d-4104-bf07-4f610c6c5dfe/pages/0_0?a=1441&amp;x=-350&amp;y=-66&amp;w=2429&amp;h=1452&amp;store=1&amp;accept=image%2F*&amp;auth=LCA%20e88908d837ed3e3810fe5882ac73ceb9dc8f77bf-ts%3D15129342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" y="506478"/>
            <a:ext cx="7357820" cy="4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TV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2939" y="3053166"/>
            <a:ext cx="2634712" cy="1456840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 smtClean="0"/>
              <a:t>Note</a:t>
            </a:r>
          </a:p>
          <a:p>
            <a:pPr lvl="1"/>
            <a:r>
              <a:rPr lang="en-US" sz="1400" dirty="0" smtClean="0"/>
              <a:t>Not all connections shown</a:t>
            </a:r>
          </a:p>
          <a:p>
            <a:pPr lvl="1"/>
            <a:r>
              <a:rPr lang="en-US" sz="1400" dirty="0" smtClean="0"/>
              <a:t>Probably forgot stuff</a:t>
            </a:r>
          </a:p>
          <a:p>
            <a:r>
              <a:rPr lang="en-US" sz="1600" dirty="0" smtClean="0"/>
              <a:t>We have a couple of servers</a:t>
            </a:r>
          </a:p>
          <a:p>
            <a:pPr lvl="1"/>
            <a:r>
              <a:rPr lang="en-US" sz="1400" dirty="0" smtClean="0"/>
              <a:t>XMPP</a:t>
            </a:r>
          </a:p>
          <a:p>
            <a:pPr lvl="1"/>
            <a:r>
              <a:rPr lang="en-US" sz="1400" dirty="0" smtClean="0"/>
              <a:t>Neo4J (Graphene)</a:t>
            </a:r>
          </a:p>
          <a:p>
            <a:pPr lvl="1"/>
            <a:r>
              <a:rPr lang="en-US" sz="1400" dirty="0" smtClean="0"/>
              <a:t>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4949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documents.lucidchart.com/documents/fed86d02-ce6d-4104-bf07-4f610c6c5dfe/pages/0_0?a=1441&amp;x=-350&amp;y=-66&amp;w=2429&amp;h=1452&amp;store=1&amp;accept=image%2F*&amp;auth=LCA%20e88908d837ed3e3810fe5882ac73ceb9dc8f77bf-ts%3D15129342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" y="506478"/>
            <a:ext cx="7357820" cy="4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TV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2939" y="3053166"/>
            <a:ext cx="2634712" cy="1456840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 smtClean="0"/>
              <a:t>Note</a:t>
            </a:r>
          </a:p>
          <a:p>
            <a:pPr lvl="1"/>
            <a:r>
              <a:rPr lang="en-US" sz="1400" dirty="0" smtClean="0"/>
              <a:t>Not all connections shown</a:t>
            </a:r>
          </a:p>
          <a:p>
            <a:pPr lvl="1"/>
            <a:r>
              <a:rPr lang="en-US" sz="1400" dirty="0" smtClean="0"/>
              <a:t>Probably forgot stuff</a:t>
            </a:r>
          </a:p>
          <a:p>
            <a:r>
              <a:rPr lang="en-US" sz="1600" dirty="0" smtClean="0"/>
              <a:t>We have a couple of servers</a:t>
            </a:r>
          </a:p>
          <a:p>
            <a:pPr lvl="1"/>
            <a:r>
              <a:rPr lang="en-US" sz="1400" dirty="0" smtClean="0"/>
              <a:t>XMPP</a:t>
            </a:r>
          </a:p>
          <a:p>
            <a:pPr lvl="1"/>
            <a:r>
              <a:rPr lang="en-US" sz="1400" dirty="0" smtClean="0"/>
              <a:t>Neo4J (Graphene)</a:t>
            </a:r>
          </a:p>
          <a:p>
            <a:pPr lvl="1"/>
            <a:r>
              <a:rPr lang="en-US" sz="1400" dirty="0" smtClean="0"/>
              <a:t>RDS</a:t>
            </a:r>
            <a:endParaRPr lang="en-US" sz="1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86596" y="1546648"/>
            <a:ext cx="534838" cy="7134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698359" y="241904"/>
            <a:ext cx="4384396" cy="1304744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Single DNS endpoint for multiple services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smtClean="0">
                <a:solidFill>
                  <a:schemeClr val="tx2"/>
                </a:solidFill>
                <a:latin typeface="+mn-lt"/>
              </a:rPr>
              <a:t>SSL Certificate</a:t>
            </a:r>
            <a:br>
              <a:rPr lang="en-US" sz="1400" smtClean="0">
                <a:solidFill>
                  <a:schemeClr val="tx2"/>
                </a:solidFill>
                <a:latin typeface="+mn-lt"/>
              </a:rPr>
            </a:br>
            <a:r>
              <a:rPr lang="en-US" sz="1400" smtClean="0">
                <a:solidFill>
                  <a:schemeClr val="tx2"/>
                </a:solidFill>
                <a:latin typeface="+mn-lt"/>
              </a:rPr>
              <a:t>Tenant DNS redirection 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17937" y="1778782"/>
            <a:ext cx="4384396" cy="826268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Integrated URL/API name space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75449" y="2191916"/>
            <a:ext cx="2242488" cy="47364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3" idx="1"/>
          </p:cNvCxnSpPr>
          <p:nvPr/>
        </p:nvCxnSpPr>
        <p:spPr>
          <a:xfrm flipH="1" flipV="1">
            <a:off x="1699404" y="3602710"/>
            <a:ext cx="1618510" cy="41313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317914" y="3602710"/>
            <a:ext cx="4384396" cy="826268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XMPP Chat for watch parties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and 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player controls.</a:t>
            </a:r>
          </a:p>
        </p:txBody>
      </p:sp>
    </p:spTree>
    <p:extLst>
      <p:ext uri="{BB962C8B-B14F-4D97-AF65-F5344CB8AC3E}">
        <p14:creationId xmlns:p14="http://schemas.microsoft.com/office/powerpoint/2010/main" val="205001517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documents.lucidchart.com/documents/fed86d02-ce6d-4104-bf07-4f610c6c5dfe/pages/0_0?a=1441&amp;x=-350&amp;y=-66&amp;w=2429&amp;h=1452&amp;store=1&amp;accept=image%2F*&amp;auth=LCA%20e88908d837ed3e3810fe5882ac73ceb9dc8f77bf-ts%3D15129342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" y="506478"/>
            <a:ext cx="7357820" cy="4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TV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2939" y="3053166"/>
            <a:ext cx="2634712" cy="1456840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 smtClean="0"/>
              <a:t>Note</a:t>
            </a:r>
          </a:p>
          <a:p>
            <a:pPr lvl="1"/>
            <a:r>
              <a:rPr lang="en-US" sz="1400" dirty="0" smtClean="0"/>
              <a:t>Not all connections shown</a:t>
            </a:r>
          </a:p>
          <a:p>
            <a:pPr lvl="1"/>
            <a:r>
              <a:rPr lang="en-US" sz="1400" dirty="0" smtClean="0"/>
              <a:t>Probably forgot stuff</a:t>
            </a:r>
          </a:p>
          <a:p>
            <a:r>
              <a:rPr lang="en-US" sz="1600" dirty="0" smtClean="0"/>
              <a:t>We have a couple of servers</a:t>
            </a:r>
          </a:p>
          <a:p>
            <a:pPr lvl="1"/>
            <a:r>
              <a:rPr lang="en-US" sz="1400" dirty="0" smtClean="0"/>
              <a:t>XMPP</a:t>
            </a:r>
          </a:p>
          <a:p>
            <a:pPr lvl="1"/>
            <a:r>
              <a:rPr lang="en-US" sz="1400" dirty="0" smtClean="0"/>
              <a:t>Neo4J (Graphene)</a:t>
            </a:r>
          </a:p>
          <a:p>
            <a:pPr lvl="1"/>
            <a:r>
              <a:rPr lang="en-US" sz="1400" dirty="0" smtClean="0"/>
              <a:t>RDS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1102735" y="4060617"/>
            <a:ext cx="2908548" cy="498899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Basic catalog and user info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44609" y="1639019"/>
            <a:ext cx="1562825" cy="250772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904772" y="80048"/>
            <a:ext cx="2908548" cy="498899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VPC-</a:t>
            </a:r>
            <a:r>
              <a:rPr lang="en-US" sz="1400" smtClean="0">
                <a:solidFill>
                  <a:schemeClr val="tx2"/>
                </a:solidFill>
                <a:latin typeface="+mn-lt"/>
              </a:rPr>
              <a:t>&gt;Outbound Calls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67223" y="564704"/>
            <a:ext cx="940279" cy="4532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136021" y="1750697"/>
            <a:ext cx="2908548" cy="498899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Content change promotion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003985" y="2249596"/>
            <a:ext cx="508958" cy="42181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107502" y="3781503"/>
            <a:ext cx="2705818" cy="498899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Verify potentially failed OPs</a:t>
            </a:r>
          </a:p>
        </p:txBody>
      </p:sp>
      <p:cxnSp>
        <p:nvCxnSpPr>
          <p:cNvPr id="20" name="Straight Arrow Connector 19"/>
          <p:cNvCxnSpPr>
            <a:stCxn id="23" idx="3"/>
          </p:cNvCxnSpPr>
          <p:nvPr/>
        </p:nvCxnSpPr>
        <p:spPr>
          <a:xfrm>
            <a:off x="2680108" y="1910160"/>
            <a:ext cx="2487115" cy="899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-25710" y="1660710"/>
            <a:ext cx="2705818" cy="498899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Background tasks on change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5" name="Straight Arrow Connector 24"/>
          <p:cNvCxnSpPr>
            <a:stCxn id="3" idx="1"/>
          </p:cNvCxnSpPr>
          <p:nvPr/>
        </p:nvCxnSpPr>
        <p:spPr>
          <a:xfrm flipH="1" flipV="1">
            <a:off x="5904772" y="3295291"/>
            <a:ext cx="368167" cy="48629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756085" y="371663"/>
            <a:ext cx="813525" cy="3234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26243" y="140621"/>
            <a:ext cx="2705818" cy="498899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Web content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4980823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documents.lucidchart.com/documents/fed86d02-ce6d-4104-bf07-4f610c6c5dfe/pages/0_0?a=1441&amp;x=-350&amp;y=-66&amp;w=2429&amp;h=1452&amp;store=1&amp;accept=image%2F*&amp;auth=LCA%20e88908d837ed3e3810fe5882ac73ceb9dc8f77bf-ts%3D15129342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" y="506478"/>
            <a:ext cx="7357820" cy="4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TV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2939" y="3053166"/>
            <a:ext cx="2634712" cy="1456840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 smtClean="0"/>
              <a:t>Note</a:t>
            </a:r>
          </a:p>
          <a:p>
            <a:pPr lvl="1"/>
            <a:r>
              <a:rPr lang="en-US" sz="1400" dirty="0" smtClean="0"/>
              <a:t>Not all connections shown</a:t>
            </a:r>
          </a:p>
          <a:p>
            <a:pPr lvl="1"/>
            <a:r>
              <a:rPr lang="en-US" sz="1400" dirty="0" smtClean="0"/>
              <a:t>Probably forgot stuff</a:t>
            </a:r>
          </a:p>
          <a:p>
            <a:r>
              <a:rPr lang="en-US" sz="1600" dirty="0" smtClean="0"/>
              <a:t>We have a couple of servers</a:t>
            </a:r>
          </a:p>
          <a:p>
            <a:pPr lvl="1"/>
            <a:r>
              <a:rPr lang="en-US" sz="1400" dirty="0" smtClean="0"/>
              <a:t>XMPP</a:t>
            </a:r>
          </a:p>
          <a:p>
            <a:pPr lvl="1"/>
            <a:r>
              <a:rPr lang="en-US" sz="1400" dirty="0" smtClean="0"/>
              <a:t>Neo4J (Graphene)</a:t>
            </a:r>
          </a:p>
          <a:p>
            <a:pPr lvl="1"/>
            <a:r>
              <a:rPr lang="en-US" sz="1400" dirty="0" smtClean="0"/>
              <a:t>RDS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759418" y="712922"/>
            <a:ext cx="6966488" cy="3735092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309606" y="957575"/>
            <a:ext cx="6230319" cy="331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Museo For Dell 300" pitchFamily="50" charset="0"/>
              <a:buNone/>
              <a:defRPr sz="11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</a:pPr>
            <a:r>
              <a:rPr lang="en-US" sz="2600" kern="0" dirty="0" smtClean="0">
                <a:solidFill>
                  <a:schemeClr val="tx2"/>
                </a:solidFill>
              </a:rPr>
              <a:t>Lambda implementing </a:t>
            </a:r>
            <a:r>
              <a:rPr lang="en-US" sz="2600" kern="0" dirty="0" err="1" smtClean="0">
                <a:solidFill>
                  <a:schemeClr val="tx2"/>
                </a:solidFill>
              </a:rPr>
              <a:t>microservices</a:t>
            </a:r>
            <a:r>
              <a:rPr lang="en-US" sz="2600" kern="0" dirty="0" smtClean="0">
                <a:solidFill>
                  <a:schemeClr val="tx2"/>
                </a:solidFill>
              </a:rPr>
              <a:t> for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Registration, authentication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User and profile management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Catalog and digital asset management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Watch parties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Commenting, tagging, </a:t>
            </a:r>
            <a:r>
              <a:rPr lang="mr-IN" kern="0" dirty="0" smtClean="0">
                <a:solidFill>
                  <a:schemeClr val="tx2"/>
                </a:solidFill>
              </a:rPr>
              <a:t>…</a:t>
            </a:r>
            <a:endParaRPr lang="en-US" kern="0" dirty="0" smtClean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Social media integration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Placement (business videos)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Tipping, crowd funding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Multi-tenant management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kern="0" dirty="0" smtClean="0">
                <a:solidFill>
                  <a:schemeClr val="tx2"/>
                </a:solidFill>
              </a:rPr>
              <a:t>Other stuff I forgot</a:t>
            </a:r>
            <a:endParaRPr lang="en-US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04858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ocuments.lucidchart.com/documents/145b853f-e27b-4ddb-97e4-3e673aa02225/pages/B5az0foEXkja?a=4027&amp;x=-24&amp;y=57&amp;w=1848&amp;h=1176&amp;store=1&amp;accept=image%2F*&amp;auth=LCA%209069fac82ec064f76e294bce99c6c819a114349a-ts%3D15129362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45" y="701534"/>
            <a:ext cx="5796665" cy="387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637097"/>
          </a:xfrm>
        </p:spPr>
        <p:txBody>
          <a:bodyPr/>
          <a:lstStyle/>
          <a:p>
            <a:r>
              <a:rPr lang="en-US" dirty="0" smtClean="0"/>
              <a:t>E6998 </a:t>
            </a:r>
            <a:r>
              <a:rPr lang="mr-IN" dirty="0" smtClean="0"/>
              <a:t>–</a:t>
            </a:r>
            <a:r>
              <a:rPr lang="en-US" dirty="0" smtClean="0"/>
              <a:t> Microservice and Cloud Applications</a:t>
            </a:r>
            <a:br>
              <a:rPr lang="en-US" dirty="0" smtClean="0"/>
            </a:br>
            <a:r>
              <a:rPr lang="en-US" sz="1800" dirty="0" smtClean="0"/>
              <a:t>Microservices Model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2939" y="2355742"/>
            <a:ext cx="2634712" cy="21542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1600" kern="0" dirty="0" smtClean="0"/>
              <a:t>We only accomplished a fraction</a:t>
            </a:r>
          </a:p>
          <a:p>
            <a:pPr lvl="1"/>
            <a:r>
              <a:rPr lang="en-US" sz="1400" kern="0" dirty="0" smtClean="0"/>
              <a:t>Address</a:t>
            </a:r>
          </a:p>
          <a:p>
            <a:pPr lvl="1"/>
            <a:r>
              <a:rPr lang="en-US" sz="1400" kern="0" dirty="0" smtClean="0"/>
              <a:t>Person</a:t>
            </a:r>
          </a:p>
          <a:p>
            <a:pPr lvl="1"/>
            <a:r>
              <a:rPr lang="en-US" sz="1400" kern="0" dirty="0" smtClean="0"/>
              <a:t>OAuth2</a:t>
            </a:r>
          </a:p>
          <a:p>
            <a:pPr lvl="1"/>
            <a:r>
              <a:rPr lang="en-US" sz="1400" kern="0" dirty="0" smtClean="0"/>
              <a:t>Some composite microservice functions</a:t>
            </a:r>
          </a:p>
        </p:txBody>
      </p:sp>
    </p:spTree>
    <p:extLst>
      <p:ext uri="{BB962C8B-B14F-4D97-AF65-F5344CB8AC3E}">
        <p14:creationId xmlns:p14="http://schemas.microsoft.com/office/powerpoint/2010/main" val="1605633318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lnDef>
      <a:spPr>
        <a:ln w="19050">
          <a:solidFill>
            <a:schemeClr val="bg2"/>
          </a:solidFill>
          <a:headEnd type="triangl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167186</TotalTime>
  <Words>507</Words>
  <Application>Microsoft Macintosh PowerPoint</Application>
  <PresentationFormat>On-screen Show (16:9)</PresentationFormat>
  <Paragraphs>105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Seeka TV Architecture</vt:lpstr>
      <vt:lpstr>Seeka TV Architecture</vt:lpstr>
      <vt:lpstr>Seeka TV Architecture</vt:lpstr>
      <vt:lpstr>Seeka TV Architecture</vt:lpstr>
      <vt:lpstr>E6998 – Microservice and Cloud Applications Microservices Model</vt:lpstr>
      <vt:lpstr>E6998 – Microservice and Cloud Applications Component Model</vt:lpstr>
      <vt:lpstr>Design Pattern – Generic Lambda Function</vt:lpstr>
      <vt:lpstr>Lessons Learned</vt:lpstr>
      <vt:lpstr>Research Opportunities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2261</cp:revision>
  <cp:lastPrinted>2017-10-23T15:34:57Z</cp:lastPrinted>
  <dcterms:created xsi:type="dcterms:W3CDTF">2013-01-02T09:04:46Z</dcterms:created>
  <dcterms:modified xsi:type="dcterms:W3CDTF">2017-12-12T17:09:18Z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